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notesMasterIdLst>
    <p:notesMasterId r:id="rId45"/>
  </p:notesMasterIdLst>
  <p:handoutMasterIdLst>
    <p:handoutMasterId r:id="rId46"/>
  </p:handoutMasterIdLst>
  <p:sldIdLst>
    <p:sldId id="398" r:id="rId2"/>
    <p:sldId id="1522" r:id="rId3"/>
    <p:sldId id="1551" r:id="rId4"/>
    <p:sldId id="1550" r:id="rId5"/>
    <p:sldId id="1552" r:id="rId6"/>
    <p:sldId id="1525" r:id="rId7"/>
    <p:sldId id="1555" r:id="rId8"/>
    <p:sldId id="1523" r:id="rId9"/>
    <p:sldId id="1524" r:id="rId10"/>
    <p:sldId id="1527" r:id="rId11"/>
    <p:sldId id="1529" r:id="rId12"/>
    <p:sldId id="1528" r:id="rId13"/>
    <p:sldId id="1556" r:id="rId14"/>
    <p:sldId id="1532" r:id="rId15"/>
    <p:sldId id="1533" r:id="rId16"/>
    <p:sldId id="1558" r:id="rId17"/>
    <p:sldId id="1560" r:id="rId18"/>
    <p:sldId id="1561" r:id="rId19"/>
    <p:sldId id="1562" r:id="rId20"/>
    <p:sldId id="1564" r:id="rId21"/>
    <p:sldId id="1559" r:id="rId22"/>
    <p:sldId id="1534" r:id="rId23"/>
    <p:sldId id="1535" r:id="rId24"/>
    <p:sldId id="1567" r:id="rId25"/>
    <p:sldId id="1568" r:id="rId26"/>
    <p:sldId id="1569" r:id="rId27"/>
    <p:sldId id="1570" r:id="rId28"/>
    <p:sldId id="1571" r:id="rId29"/>
    <p:sldId id="1537" r:id="rId30"/>
    <p:sldId id="1538" r:id="rId31"/>
    <p:sldId id="1539" r:id="rId32"/>
    <p:sldId id="1572" r:id="rId33"/>
    <p:sldId id="1573" r:id="rId34"/>
    <p:sldId id="1541" r:id="rId35"/>
    <p:sldId id="1543" r:id="rId36"/>
    <p:sldId id="1544" r:id="rId37"/>
    <p:sldId id="1545" r:id="rId38"/>
    <p:sldId id="1546" r:id="rId39"/>
    <p:sldId id="1547" r:id="rId40"/>
    <p:sldId id="285" r:id="rId41"/>
    <p:sldId id="1548" r:id="rId42"/>
    <p:sldId id="1605" r:id="rId43"/>
    <p:sldId id="36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6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DA795-B73F-A246-9702-E77F21B8669E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7BA9-DD6B-554F-8D26-EE5FD017B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1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51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heuristics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5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63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66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43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03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58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1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30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8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8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68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51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7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96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3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38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0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7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83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96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Phylogenies or genealogies are usually not directly observed, instead we observe genetic data such as molecular DNA or RNA sequences and having a mutation model and a tree model in place we can then estimate the posterior distributions of the trees. This is usually done via MCMC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26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24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14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7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78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1609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75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47314" y="6356350"/>
            <a:ext cx="2743200" cy="365125"/>
          </a:xfrm>
        </p:spPr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534FC-4B4F-F240-79A0-9DB7953EE2CA}"/>
              </a:ext>
            </a:extLst>
          </p:cNvPr>
          <p:cNvSpPr/>
          <p:nvPr userDrawn="1"/>
        </p:nvSpPr>
        <p:spPr>
          <a:xfrm>
            <a:off x="0" y="6311900"/>
            <a:ext cx="12192000" cy="541699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71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01/2022.12.24.52183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101/2022.12.24.52183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89" y="2431375"/>
            <a:ext cx="11214100" cy="156551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Phylogenetic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839" y="3996889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Julia A. Palacios</a:t>
            </a:r>
          </a:p>
        </p:txBody>
      </p:sp>
      <p:pic>
        <p:nvPicPr>
          <p:cNvPr id="7" name="Picture 6" descr="A blue circle with a city skyline and text&#10;&#10;Description automatically generated">
            <a:extLst>
              <a:ext uri="{FF2B5EF4-FFF2-40B4-BE49-F238E27FC236}">
                <a16:creationId xmlns:a16="http://schemas.microsoft.com/office/drawing/2014/main" id="{0DF1DF0B-875E-B156-6309-49D31BED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0" y="0"/>
            <a:ext cx="2489200" cy="24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Goal: Statistical test for phylogenetic 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4D285-2B64-609C-235F-19D95EF7DBFF}"/>
              </a:ext>
            </a:extLst>
          </p:cNvPr>
          <p:cNvSpPr txBox="1"/>
          <p:nvPr/>
        </p:nvSpPr>
        <p:spPr>
          <a:xfrm>
            <a:off x="1068481" y="717777"/>
            <a:ext cx="87994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Assumptions: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are given a partially labeled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ranked tree shape: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Rooted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ranked and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partially labeled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bifurcating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tree topology.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ranking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refers to ordering of internal nodes.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partially labeling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refers to tips being labeled Red/Blue.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assume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red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blue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tips.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ignore branch lengths.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1E060-2EDC-A995-0839-54CE78D52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56" y="3329165"/>
            <a:ext cx="8686018" cy="29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Other tests for phylogenetic association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87377-C747-7F54-E6CE-0BC8E89B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261" y="511163"/>
            <a:ext cx="2882900" cy="2616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E9098-FF5B-FEC1-E4EC-C69236B6A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934" y="4496615"/>
            <a:ext cx="4612988" cy="1700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2F68C-0C75-046A-04EB-D26DA70F6293}"/>
              </a:ext>
            </a:extLst>
          </p:cNvPr>
          <p:cNvSpPr txBox="1"/>
          <p:nvPr/>
        </p:nvSpPr>
        <p:spPr>
          <a:xfrm>
            <a:off x="968991" y="1119117"/>
            <a:ext cx="4690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Arial" panose="020B0604020202020204" pitchFamily="34" charset="0"/>
              </a:rPr>
              <a:t>Parsimony Score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(Fitch, 1971). </a:t>
            </a:r>
          </a:p>
          <a:p>
            <a:pPr algn="just"/>
            <a:endParaRPr lang="en-US" sz="2000" dirty="0">
              <a:latin typeface="Arial" panose="020B0604020202020204" pitchFamily="34" charset="0"/>
            </a:endParaRPr>
          </a:p>
          <a:p>
            <a:pPr algn="just"/>
            <a:r>
              <a:rPr lang="en-US" sz="2000" b="0" i="0" dirty="0">
                <a:effectLst/>
                <a:latin typeface="Arial" panose="020B0604020202020204" pitchFamily="34" charset="0"/>
              </a:rPr>
              <a:t>Statistic: the minimum number of state changes in the phylogeny in order to reconstruct the states at the parent nodes based on characters at the tips.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740EE-73AE-731E-EF24-02454A0C980B}"/>
              </a:ext>
            </a:extLst>
          </p:cNvPr>
          <p:cNvSpPr txBox="1"/>
          <p:nvPr/>
        </p:nvSpPr>
        <p:spPr>
          <a:xfrm>
            <a:off x="968990" y="3303961"/>
            <a:ext cx="51270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Arial" panose="020B0604020202020204" pitchFamily="34" charset="0"/>
              </a:rPr>
              <a:t>Association Index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(Wang, 2001). </a:t>
            </a:r>
          </a:p>
          <a:p>
            <a:pPr algn="just"/>
            <a:endParaRPr lang="en-US" sz="2000" dirty="0">
              <a:latin typeface="Arial" panose="020B0604020202020204" pitchFamily="34" charset="0"/>
            </a:endParaRPr>
          </a:p>
          <a:p>
            <a:pPr algn="just"/>
            <a:r>
              <a:rPr lang="en-US" sz="2000" b="0" i="0" dirty="0">
                <a:effectLst/>
                <a:latin typeface="Arial" panose="020B0604020202020204" pitchFamily="34" charset="0"/>
              </a:rPr>
              <a:t>Statistic:</a:t>
            </a:r>
          </a:p>
          <a:p>
            <a:pPr algn="just"/>
            <a:endParaRPr lang="en-US" sz="2000" dirty="0">
              <a:latin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</a:rPr>
              <a:t>           #tips subtended by node </a:t>
            </a:r>
            <a:r>
              <a:rPr lang="en-US" sz="2000" dirty="0" err="1">
                <a:latin typeface="Arial" panose="020B0604020202020204" pitchFamily="34" charset="0"/>
              </a:rPr>
              <a:t>i</a:t>
            </a:r>
            <a:endParaRPr lang="en-US" sz="2000" dirty="0"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</a:rPr>
              <a:t>        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</a:rPr>
              <a:t>          freq. most common train subtending </a:t>
            </a:r>
            <a:r>
              <a:rPr lang="en-US" sz="2000" dirty="0" err="1">
                <a:latin typeface="Arial" panose="020B0604020202020204" pitchFamily="34" charset="0"/>
              </a:rPr>
              <a:t>i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E7EB3-E71B-5AE8-9475-DA80E10C8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65" r="59980" b="59319"/>
          <a:stretch/>
        </p:blipFill>
        <p:spPr>
          <a:xfrm>
            <a:off x="1982526" y="4091076"/>
            <a:ext cx="2663209" cy="470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7D8428-AE4A-727B-9783-AE3FDD183F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44" t="21570" r="35753" b="59812"/>
          <a:stretch/>
        </p:blipFill>
        <p:spPr>
          <a:xfrm>
            <a:off x="1201004" y="4763070"/>
            <a:ext cx="545910" cy="47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34AB6-A798-AB4B-B762-050EB4BFD4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70" t="38358" r="13866" b="43023"/>
          <a:stretch/>
        </p:blipFill>
        <p:spPr>
          <a:xfrm>
            <a:off x="1205552" y="5361065"/>
            <a:ext cx="350293" cy="470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F3B4F-A4EE-42A8-46C3-F2616897C30A}"/>
              </a:ext>
            </a:extLst>
          </p:cNvPr>
          <p:cNvSpPr txBox="1"/>
          <p:nvPr/>
        </p:nvSpPr>
        <p:spPr>
          <a:xfrm>
            <a:off x="6832934" y="4311949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 be assessed via permutation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4A665F-0EE9-6DD2-D061-0872ABC88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374" y="3297639"/>
            <a:ext cx="1562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Goal: Statistical test for phylogenetic association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15F0D-0895-F7ED-CAE3-E85EF79C7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5"/>
          <a:stretch/>
        </p:blipFill>
        <p:spPr>
          <a:xfrm>
            <a:off x="741922" y="2383946"/>
            <a:ext cx="3376683" cy="2638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AE826-0A92-8D90-90E5-FD0186FB2374}"/>
              </a:ext>
            </a:extLst>
          </p:cNvPr>
          <p:cNvSpPr txBox="1"/>
          <p:nvPr/>
        </p:nvSpPr>
        <p:spPr>
          <a:xfrm>
            <a:off x="2337006" y="1323160"/>
            <a:ext cx="2353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 Number of tips</a:t>
            </a:r>
          </a:p>
          <a:p>
            <a:r>
              <a:rPr lang="en-US" dirty="0"/>
              <a:t>B= Number of blue tips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3B1EA-C4C0-F277-0FA2-A9C3455CA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93" y="2103066"/>
            <a:ext cx="2882900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D0D0F-7417-5375-B536-87FC5FDB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1258" b="-10635"/>
          <a:stretch/>
        </p:blipFill>
        <p:spPr>
          <a:xfrm>
            <a:off x="4690984" y="3119065"/>
            <a:ext cx="2144405" cy="646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EB1981-54EB-FA04-78D3-C984477FCF3E}"/>
              </a:ext>
            </a:extLst>
          </p:cNvPr>
          <p:cNvSpPr txBox="1"/>
          <p:nvPr/>
        </p:nvSpPr>
        <p:spPr>
          <a:xfrm>
            <a:off x="10468426" y="2403790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E36D-262C-44B4-C409-CBD0A2EE3D99}"/>
              </a:ext>
            </a:extLst>
          </p:cNvPr>
          <p:cNvCxnSpPr>
            <a:stCxn id="10" idx="2"/>
          </p:cNvCxnSpPr>
          <p:nvPr/>
        </p:nvCxnSpPr>
        <p:spPr>
          <a:xfrm flipH="1">
            <a:off x="10235821" y="2773122"/>
            <a:ext cx="774741" cy="62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009EC-310B-7037-66C2-7B947A19C7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2795" b="-10635"/>
          <a:stretch/>
        </p:blipFill>
        <p:spPr>
          <a:xfrm>
            <a:off x="1112468" y="1323160"/>
            <a:ext cx="1025154" cy="6463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4507A1-43DE-ABB1-0C64-B24CA85082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3971" b="7817"/>
          <a:stretch/>
        </p:blipFill>
        <p:spPr>
          <a:xfrm>
            <a:off x="8073397" y="4850788"/>
            <a:ext cx="2257958" cy="5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3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5D23-C235-1B93-C196-6A11F35D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2860A-0B40-E587-0855-D6A97E6FF770}"/>
              </a:ext>
            </a:extLst>
          </p:cNvPr>
          <p:cNvSpPr txBox="1"/>
          <p:nvPr/>
        </p:nvSpPr>
        <p:spPr>
          <a:xfrm>
            <a:off x="1433015" y="1690688"/>
            <a:ext cx="82140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Propose a test for phylogenetic association.</a:t>
            </a:r>
          </a:p>
          <a:p>
            <a:pPr marL="342900" indent="-342900">
              <a:buAutoNum type="arabicParenBoth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Prove the validity of the test.</a:t>
            </a:r>
          </a:p>
          <a:p>
            <a:pPr marL="342900" indent="-342900">
              <a:buAutoNum type="arabicParenBoth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3. Evaluate its power against different alternatives.</a:t>
            </a:r>
          </a:p>
          <a:p>
            <a:pPr marL="342900" indent="-342900">
              <a:buAutoNum type="arabicParenBoth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Compare to other tests.</a:t>
            </a:r>
          </a:p>
          <a:p>
            <a:pPr marL="342900" indent="-342900">
              <a:buAutoNum type="arabicParenBoth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85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356099" y="232012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1. Propose a test for phylogenetic 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ED9FE4-7F2B-B8B0-2D8A-F254C014382E}"/>
              </a:ext>
            </a:extLst>
          </p:cNvPr>
          <p:cNvSpPr txBox="1"/>
          <p:nvPr/>
        </p:nvSpPr>
        <p:spPr>
          <a:xfrm>
            <a:off x="2033517" y="1443841"/>
            <a:ext cx="615104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null model of no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 alternative model of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Define a statistic and a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11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 (unlabeled tips)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3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BB0BE-092E-563A-E2A5-B08D741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6" y="1025763"/>
            <a:ext cx="6852314" cy="50428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CE4B1-777F-9B13-AE14-4EB85038908D}"/>
              </a:ext>
            </a:extLst>
          </p:cNvPr>
          <p:cNvSpPr/>
          <p:nvPr/>
        </p:nvSpPr>
        <p:spPr>
          <a:xfrm>
            <a:off x="3564341" y="968991"/>
            <a:ext cx="5538716" cy="456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E34E1-D280-56B2-CC40-D28E1C1004B9}"/>
              </a:ext>
            </a:extLst>
          </p:cNvPr>
          <p:cNvSpPr/>
          <p:nvPr/>
        </p:nvSpPr>
        <p:spPr>
          <a:xfrm>
            <a:off x="1910687" y="1473958"/>
            <a:ext cx="2242782" cy="331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9B2BE-ABE7-72D8-FA18-5D3FF93416A1}"/>
              </a:ext>
            </a:extLst>
          </p:cNvPr>
          <p:cNvSpPr txBox="1"/>
          <p:nvPr/>
        </p:nvSpPr>
        <p:spPr>
          <a:xfrm>
            <a:off x="2137254" y="4798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90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BB0BE-092E-563A-E2A5-B08D741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6" y="1025763"/>
            <a:ext cx="6852314" cy="50428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CE4B1-777F-9B13-AE14-4EB85038908D}"/>
              </a:ext>
            </a:extLst>
          </p:cNvPr>
          <p:cNvSpPr/>
          <p:nvPr/>
        </p:nvSpPr>
        <p:spPr>
          <a:xfrm>
            <a:off x="3564341" y="968991"/>
            <a:ext cx="2034653" cy="456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E34E1-D280-56B2-CC40-D28E1C1004B9}"/>
              </a:ext>
            </a:extLst>
          </p:cNvPr>
          <p:cNvSpPr/>
          <p:nvPr/>
        </p:nvSpPr>
        <p:spPr>
          <a:xfrm>
            <a:off x="1910687" y="1473958"/>
            <a:ext cx="2242782" cy="33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9B2BE-ABE7-72D8-FA18-5D3FF93416A1}"/>
              </a:ext>
            </a:extLst>
          </p:cNvPr>
          <p:cNvSpPr txBox="1"/>
          <p:nvPr/>
        </p:nvSpPr>
        <p:spPr>
          <a:xfrm>
            <a:off x="2137254" y="4798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E8D4D-ECC5-DE1D-BFC0-E5E00C079F5C}"/>
              </a:ext>
            </a:extLst>
          </p:cNvPr>
          <p:cNvSpPr/>
          <p:nvPr/>
        </p:nvSpPr>
        <p:spPr>
          <a:xfrm>
            <a:off x="5124335" y="1070734"/>
            <a:ext cx="3638666" cy="329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4E7C3-866C-9581-134C-DEBEE5816A15}"/>
              </a:ext>
            </a:extLst>
          </p:cNvPr>
          <p:cNvSpPr/>
          <p:nvPr/>
        </p:nvSpPr>
        <p:spPr>
          <a:xfrm>
            <a:off x="7589377" y="2231315"/>
            <a:ext cx="3638666" cy="329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F0F03-0E94-5FA5-E075-A15FA34EC2B1}"/>
              </a:ext>
            </a:extLst>
          </p:cNvPr>
          <p:cNvSpPr txBox="1"/>
          <p:nvPr/>
        </p:nvSpPr>
        <p:spPr>
          <a:xfrm>
            <a:off x="6436930" y="4211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075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BB0BE-092E-563A-E2A5-B08D741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6" y="1025763"/>
            <a:ext cx="6852314" cy="50428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CE4B1-777F-9B13-AE14-4EB85038908D}"/>
              </a:ext>
            </a:extLst>
          </p:cNvPr>
          <p:cNvSpPr/>
          <p:nvPr/>
        </p:nvSpPr>
        <p:spPr>
          <a:xfrm>
            <a:off x="3275463" y="968991"/>
            <a:ext cx="2323532" cy="268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E34E1-D280-56B2-CC40-D28E1C1004B9}"/>
              </a:ext>
            </a:extLst>
          </p:cNvPr>
          <p:cNvSpPr/>
          <p:nvPr/>
        </p:nvSpPr>
        <p:spPr>
          <a:xfrm>
            <a:off x="1910687" y="1473958"/>
            <a:ext cx="1364776" cy="33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9B2BE-ABE7-72D8-FA18-5D3FF93416A1}"/>
              </a:ext>
            </a:extLst>
          </p:cNvPr>
          <p:cNvSpPr txBox="1"/>
          <p:nvPr/>
        </p:nvSpPr>
        <p:spPr>
          <a:xfrm>
            <a:off x="2137254" y="4798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E8D4D-ECC5-DE1D-BFC0-E5E00C079F5C}"/>
              </a:ext>
            </a:extLst>
          </p:cNvPr>
          <p:cNvSpPr/>
          <p:nvPr/>
        </p:nvSpPr>
        <p:spPr>
          <a:xfrm>
            <a:off x="5124335" y="1070734"/>
            <a:ext cx="3638666" cy="329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4E7C3-866C-9581-134C-DEBEE5816A15}"/>
              </a:ext>
            </a:extLst>
          </p:cNvPr>
          <p:cNvSpPr/>
          <p:nvPr/>
        </p:nvSpPr>
        <p:spPr>
          <a:xfrm>
            <a:off x="7589377" y="2231315"/>
            <a:ext cx="3638666" cy="329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F0F03-0E94-5FA5-E075-A15FA34EC2B1}"/>
              </a:ext>
            </a:extLst>
          </p:cNvPr>
          <p:cNvSpPr txBox="1"/>
          <p:nvPr/>
        </p:nvSpPr>
        <p:spPr>
          <a:xfrm>
            <a:off x="6436930" y="4211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B958A-02B6-1C9A-203F-26A79137661C}"/>
              </a:ext>
            </a:extLst>
          </p:cNvPr>
          <p:cNvSpPr/>
          <p:nvPr/>
        </p:nvSpPr>
        <p:spPr>
          <a:xfrm>
            <a:off x="4887034" y="1110701"/>
            <a:ext cx="967856" cy="441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38D-A33C-72E8-7BCB-93D7A89EC677}"/>
              </a:ext>
            </a:extLst>
          </p:cNvPr>
          <p:cNvSpPr txBox="1"/>
          <p:nvPr/>
        </p:nvSpPr>
        <p:spPr>
          <a:xfrm>
            <a:off x="3846964" y="35575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8987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BB0BE-092E-563A-E2A5-B08D741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6" y="1025763"/>
            <a:ext cx="6852314" cy="50428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CE4B1-777F-9B13-AE14-4EB85038908D}"/>
              </a:ext>
            </a:extLst>
          </p:cNvPr>
          <p:cNvSpPr/>
          <p:nvPr/>
        </p:nvSpPr>
        <p:spPr>
          <a:xfrm>
            <a:off x="3275463" y="968992"/>
            <a:ext cx="2323532" cy="204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E34E1-D280-56B2-CC40-D28E1C1004B9}"/>
              </a:ext>
            </a:extLst>
          </p:cNvPr>
          <p:cNvSpPr/>
          <p:nvPr/>
        </p:nvSpPr>
        <p:spPr>
          <a:xfrm>
            <a:off x="1910687" y="1473958"/>
            <a:ext cx="1364776" cy="33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9B2BE-ABE7-72D8-FA18-5D3FF93416A1}"/>
              </a:ext>
            </a:extLst>
          </p:cNvPr>
          <p:cNvSpPr txBox="1"/>
          <p:nvPr/>
        </p:nvSpPr>
        <p:spPr>
          <a:xfrm>
            <a:off x="2137254" y="4798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E8D4D-ECC5-DE1D-BFC0-E5E00C079F5C}"/>
              </a:ext>
            </a:extLst>
          </p:cNvPr>
          <p:cNvSpPr/>
          <p:nvPr/>
        </p:nvSpPr>
        <p:spPr>
          <a:xfrm>
            <a:off x="5598993" y="1070734"/>
            <a:ext cx="3164007" cy="329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4E7C3-866C-9581-134C-DEBEE5816A15}"/>
              </a:ext>
            </a:extLst>
          </p:cNvPr>
          <p:cNvSpPr/>
          <p:nvPr/>
        </p:nvSpPr>
        <p:spPr>
          <a:xfrm>
            <a:off x="7589377" y="2231315"/>
            <a:ext cx="3638666" cy="329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F0F03-0E94-5FA5-E075-A15FA34EC2B1}"/>
              </a:ext>
            </a:extLst>
          </p:cNvPr>
          <p:cNvSpPr txBox="1"/>
          <p:nvPr/>
        </p:nvSpPr>
        <p:spPr>
          <a:xfrm>
            <a:off x="6436930" y="4211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B958A-02B6-1C9A-203F-26A79137661C}"/>
              </a:ext>
            </a:extLst>
          </p:cNvPr>
          <p:cNvSpPr/>
          <p:nvPr/>
        </p:nvSpPr>
        <p:spPr>
          <a:xfrm>
            <a:off x="4887034" y="1110701"/>
            <a:ext cx="967856" cy="160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38D-A33C-72E8-7BCB-93D7A89EC677}"/>
              </a:ext>
            </a:extLst>
          </p:cNvPr>
          <p:cNvSpPr txBox="1"/>
          <p:nvPr/>
        </p:nvSpPr>
        <p:spPr>
          <a:xfrm>
            <a:off x="3846964" y="35575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4AED0-7DE1-D2D9-BE06-B71E740F1657}"/>
              </a:ext>
            </a:extLst>
          </p:cNvPr>
          <p:cNvSpPr txBox="1"/>
          <p:nvPr/>
        </p:nvSpPr>
        <p:spPr>
          <a:xfrm>
            <a:off x="4473600" y="29221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789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29AE3-F357-D307-5723-0A7A3723F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65"/>
          <a:stretch/>
        </p:blipFill>
        <p:spPr>
          <a:xfrm>
            <a:off x="724279" y="552450"/>
            <a:ext cx="4339040" cy="5753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SARS-CoV-2 Study  early 2020 at Stanford Hospital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20E08-8523-37BC-BF8D-467D044E1B1A}"/>
              </a:ext>
            </a:extLst>
          </p:cNvPr>
          <p:cNvSpPr txBox="1"/>
          <p:nvPr/>
        </p:nvSpPr>
        <p:spPr>
          <a:xfrm>
            <a:off x="7938468" y="5936218"/>
            <a:ext cx="419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Parikh et al., Nature Communications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59F23-3BF5-8BB5-361A-B7D0F2651ACF}"/>
              </a:ext>
            </a:extLst>
          </p:cNvPr>
          <p:cNvSpPr txBox="1"/>
          <p:nvPr/>
        </p:nvSpPr>
        <p:spPr>
          <a:xfrm>
            <a:off x="5884331" y="3627894"/>
            <a:ext cx="5583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phylogenetic tree is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SARS-CoV-2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viral sequences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Ancestry of infected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genomes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EC92A-AD57-43E1-F337-4B0BB45F1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98"/>
          <a:stretch/>
        </p:blipFill>
        <p:spPr>
          <a:xfrm>
            <a:off x="5613779" y="686435"/>
            <a:ext cx="4076131" cy="29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BB0BE-092E-563A-E2A5-B08D7415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6" y="1025763"/>
            <a:ext cx="6852314" cy="50428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9B2BE-ABE7-72D8-FA18-5D3FF93416A1}"/>
              </a:ext>
            </a:extLst>
          </p:cNvPr>
          <p:cNvSpPr txBox="1"/>
          <p:nvPr/>
        </p:nvSpPr>
        <p:spPr>
          <a:xfrm>
            <a:off x="2137254" y="4798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F0F03-0E94-5FA5-E075-A15FA34EC2B1}"/>
              </a:ext>
            </a:extLst>
          </p:cNvPr>
          <p:cNvSpPr txBox="1"/>
          <p:nvPr/>
        </p:nvSpPr>
        <p:spPr>
          <a:xfrm>
            <a:off x="6436930" y="4211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2D38D-A33C-72E8-7BCB-93D7A89EC677}"/>
              </a:ext>
            </a:extLst>
          </p:cNvPr>
          <p:cNvSpPr txBox="1"/>
          <p:nvPr/>
        </p:nvSpPr>
        <p:spPr>
          <a:xfrm>
            <a:off x="3846964" y="35575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4AED0-7DE1-D2D9-BE06-B71E740F1657}"/>
              </a:ext>
            </a:extLst>
          </p:cNvPr>
          <p:cNvSpPr txBox="1"/>
          <p:nvPr/>
        </p:nvSpPr>
        <p:spPr>
          <a:xfrm>
            <a:off x="4473600" y="29221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29737-3653-8DA3-762D-314D7BAC47F1}"/>
              </a:ext>
            </a:extLst>
          </p:cNvPr>
          <p:cNvSpPr txBox="1"/>
          <p:nvPr/>
        </p:nvSpPr>
        <p:spPr>
          <a:xfrm>
            <a:off x="5441738" y="228661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91D0A-9746-19D7-6ECB-A990636AD084}"/>
              </a:ext>
            </a:extLst>
          </p:cNvPr>
          <p:cNvSpPr txBox="1"/>
          <p:nvPr/>
        </p:nvSpPr>
        <p:spPr>
          <a:xfrm>
            <a:off x="3700818" y="16914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93FC4-2BBB-A48F-BCFF-D9194D9FF839}"/>
              </a:ext>
            </a:extLst>
          </p:cNvPr>
          <p:cNvSpPr txBox="1"/>
          <p:nvPr/>
        </p:nvSpPr>
        <p:spPr>
          <a:xfrm>
            <a:off x="5598993" y="10560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568F25-8E0D-293E-B5C4-D926332E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958" y="2968941"/>
            <a:ext cx="3020219" cy="7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CE990-785B-90F3-E45D-945F3C95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86" y="1025763"/>
            <a:ext cx="6852314" cy="50428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 null coalescent model with colors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59A32-5F64-5588-149B-8C9715B927CA}"/>
              </a:ext>
            </a:extLst>
          </p:cNvPr>
          <p:cNvSpPr/>
          <p:nvPr/>
        </p:nvSpPr>
        <p:spPr>
          <a:xfrm>
            <a:off x="1910687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66C3AF-7555-6C73-3EFF-850E9A75D7F0}"/>
              </a:ext>
            </a:extLst>
          </p:cNvPr>
          <p:cNvSpPr/>
          <p:nvPr/>
        </p:nvSpPr>
        <p:spPr>
          <a:xfrm>
            <a:off x="2744338" y="5572314"/>
            <a:ext cx="272955" cy="21897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5C41E0-FA05-AE0B-8C37-6670439799BC}"/>
              </a:ext>
            </a:extLst>
          </p:cNvPr>
          <p:cNvSpPr/>
          <p:nvPr/>
        </p:nvSpPr>
        <p:spPr>
          <a:xfrm>
            <a:off x="3564341" y="5568287"/>
            <a:ext cx="272955" cy="21897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2E063A-A57B-CAEB-3439-381A7AD1CC95}"/>
              </a:ext>
            </a:extLst>
          </p:cNvPr>
          <p:cNvSpPr/>
          <p:nvPr/>
        </p:nvSpPr>
        <p:spPr>
          <a:xfrm>
            <a:off x="4492388" y="5537580"/>
            <a:ext cx="272955" cy="21897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43FC37-C563-F25B-B647-A244E0D429A4}"/>
              </a:ext>
            </a:extLst>
          </p:cNvPr>
          <p:cNvSpPr/>
          <p:nvPr/>
        </p:nvSpPr>
        <p:spPr>
          <a:xfrm>
            <a:off x="5326039" y="554160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AC16C8-C18B-9FF3-4884-D680FE67F9BA}"/>
              </a:ext>
            </a:extLst>
          </p:cNvPr>
          <p:cNvSpPr/>
          <p:nvPr/>
        </p:nvSpPr>
        <p:spPr>
          <a:xfrm>
            <a:off x="6146042" y="5537580"/>
            <a:ext cx="272955" cy="21897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42C97A-81D8-E0DD-E384-C40733AD4F89}"/>
              </a:ext>
            </a:extLst>
          </p:cNvPr>
          <p:cNvSpPr/>
          <p:nvPr/>
        </p:nvSpPr>
        <p:spPr>
          <a:xfrm>
            <a:off x="7074089" y="5564260"/>
            <a:ext cx="272955" cy="21897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56097E-41E0-240C-2FBA-415F89AE4BB8}"/>
              </a:ext>
            </a:extLst>
          </p:cNvPr>
          <p:cNvSpPr/>
          <p:nvPr/>
        </p:nvSpPr>
        <p:spPr>
          <a:xfrm>
            <a:off x="7907740" y="5568287"/>
            <a:ext cx="272955" cy="2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1F79B-EA2E-639C-BC3D-3996C568CE51}"/>
              </a:ext>
            </a:extLst>
          </p:cNvPr>
          <p:cNvSpPr txBox="1"/>
          <p:nvPr/>
        </p:nvSpPr>
        <p:spPr>
          <a:xfrm>
            <a:off x="784238" y="107073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B=3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1BBD8-1F01-68A5-200B-C9346285BBC5}"/>
              </a:ext>
            </a:extLst>
          </p:cNvPr>
          <p:cNvSpPr txBox="1"/>
          <p:nvPr/>
        </p:nvSpPr>
        <p:spPr>
          <a:xfrm>
            <a:off x="2137254" y="47984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02AE4-E816-3A44-3553-78173869488F}"/>
              </a:ext>
            </a:extLst>
          </p:cNvPr>
          <p:cNvSpPr txBox="1"/>
          <p:nvPr/>
        </p:nvSpPr>
        <p:spPr>
          <a:xfrm>
            <a:off x="6436930" y="421106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408A2-1D3D-F686-8552-B161CB816329}"/>
              </a:ext>
            </a:extLst>
          </p:cNvPr>
          <p:cNvSpPr txBox="1"/>
          <p:nvPr/>
        </p:nvSpPr>
        <p:spPr>
          <a:xfrm>
            <a:off x="3846964" y="35575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233FA-CBC5-CDB6-705E-C4798DED161D}"/>
              </a:ext>
            </a:extLst>
          </p:cNvPr>
          <p:cNvSpPr txBox="1"/>
          <p:nvPr/>
        </p:nvSpPr>
        <p:spPr>
          <a:xfrm>
            <a:off x="4473600" y="29221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889A5D-3050-AFB8-B505-686823A3AFAA}"/>
              </a:ext>
            </a:extLst>
          </p:cNvPr>
          <p:cNvSpPr txBox="1"/>
          <p:nvPr/>
        </p:nvSpPr>
        <p:spPr>
          <a:xfrm>
            <a:off x="5441738" y="228661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B41B6-E777-E6D8-6FBF-B6BC99BF3400}"/>
              </a:ext>
            </a:extLst>
          </p:cNvPr>
          <p:cNvSpPr txBox="1"/>
          <p:nvPr/>
        </p:nvSpPr>
        <p:spPr>
          <a:xfrm>
            <a:off x="3700818" y="16914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9362D-8B68-F242-7D8C-F919D1DC6B55}"/>
              </a:ext>
            </a:extLst>
          </p:cNvPr>
          <p:cNvSpPr txBox="1"/>
          <p:nvPr/>
        </p:nvSpPr>
        <p:spPr>
          <a:xfrm>
            <a:off x="5598993" y="10560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9D1C54-8136-9B4E-0ABC-A3976C187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527" y="2565779"/>
            <a:ext cx="4113213" cy="1645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4102E9-EAB5-92E6-F0B9-0B7674FB1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55" t="30498" r="10385"/>
          <a:stretch/>
        </p:blipFill>
        <p:spPr>
          <a:xfrm>
            <a:off x="8746448" y="4390038"/>
            <a:ext cx="2893568" cy="11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1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4C2A0-425D-9BA8-0EB5-013C6A5A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143000"/>
            <a:ext cx="48895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12F50-0F68-4D18-E840-9D202C3AF50A}"/>
              </a:ext>
            </a:extLst>
          </p:cNvPr>
          <p:cNvSpPr txBox="1"/>
          <p:nvPr/>
        </p:nvSpPr>
        <p:spPr>
          <a:xfrm>
            <a:off x="736979" y="686435"/>
            <a:ext cx="4802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Chinese Restaurant Process</a:t>
            </a:r>
          </a:p>
        </p:txBody>
      </p:sp>
    </p:spTree>
    <p:extLst>
      <p:ext uri="{BB962C8B-B14F-4D97-AF65-F5344CB8AC3E}">
        <p14:creationId xmlns:p14="http://schemas.microsoft.com/office/powerpoint/2010/main" val="104932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C12C-DEEC-40E6-E71D-0A1980BB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4" b="75233"/>
          <a:stretch/>
        </p:blipFill>
        <p:spPr>
          <a:xfrm>
            <a:off x="871540" y="570425"/>
            <a:ext cx="5433726" cy="14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25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C12C-DEEC-40E6-E71D-0A1980BB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1574" b="46715"/>
          <a:stretch/>
        </p:blipFill>
        <p:spPr>
          <a:xfrm>
            <a:off x="871540" y="570425"/>
            <a:ext cx="5433726" cy="3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57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C12C-DEEC-40E6-E71D-0A1980BB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1574" b="2042"/>
          <a:stretch/>
        </p:blipFill>
        <p:spPr>
          <a:xfrm>
            <a:off x="871540" y="570425"/>
            <a:ext cx="5433726" cy="5775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325A59-95F6-2337-AC06-986F8A72C121}"/>
              </a:ext>
            </a:extLst>
          </p:cNvPr>
          <p:cNvSpPr txBox="1"/>
          <p:nvPr/>
        </p:nvSpPr>
        <p:spPr>
          <a:xfrm>
            <a:off x="2125724" y="3766782"/>
            <a:ext cx="417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We are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 (forward)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61C5B-131D-5C7F-EB85-FCB0602A894D}"/>
              </a:ext>
            </a:extLst>
          </p:cNvPr>
          <p:cNvSpPr txBox="1"/>
          <p:nvPr/>
        </p:nvSpPr>
        <p:spPr>
          <a:xfrm>
            <a:off x="5041169" y="5887465"/>
            <a:ext cx="3179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We attach to the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78253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C12C-DEEC-40E6-E71D-0A1980BB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770" b="2042"/>
          <a:stretch/>
        </p:blipFill>
        <p:spPr>
          <a:xfrm>
            <a:off x="871539" y="570425"/>
            <a:ext cx="10909771" cy="57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C12C-DEEC-40E6-E71D-0A1980BB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</a:blip>
          <a:srcRect t="1" r="2770" b="2042"/>
          <a:stretch/>
        </p:blipFill>
        <p:spPr>
          <a:xfrm>
            <a:off x="871539" y="570425"/>
            <a:ext cx="10909771" cy="5775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17B61-AD7D-F6E7-CE33-D2161CA2521B}"/>
              </a:ext>
            </a:extLst>
          </p:cNvPr>
          <p:cNvSpPr txBox="1"/>
          <p:nvPr/>
        </p:nvSpPr>
        <p:spPr>
          <a:xfrm>
            <a:off x="1172748" y="1768055"/>
            <a:ext cx="984650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parameter in our tree-generating model controls how likely are lineages to descend from a node of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3372464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An alternative model: The CRP-Tree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AC12C-DEEC-40E6-E71D-0A1980BB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</a:blip>
          <a:srcRect t="1" r="2770" b="2042"/>
          <a:stretch/>
        </p:blipFill>
        <p:spPr>
          <a:xfrm>
            <a:off x="871539" y="570425"/>
            <a:ext cx="10909771" cy="5775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17B61-AD7D-F6E7-CE33-D2161CA2521B}"/>
              </a:ext>
            </a:extLst>
          </p:cNvPr>
          <p:cNvSpPr txBox="1"/>
          <p:nvPr/>
        </p:nvSpPr>
        <p:spPr>
          <a:xfrm>
            <a:off x="1172748" y="1768055"/>
            <a:ext cx="98465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initial ordering and always attaching to the left are key.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ADDAC-879F-0889-5F6E-1FFCC12AF3F7}"/>
              </a:ext>
            </a:extLst>
          </p:cNvPr>
          <p:cNvSpPr txBox="1"/>
          <p:nvPr/>
        </p:nvSpPr>
        <p:spPr>
          <a:xfrm>
            <a:off x="1172747" y="3889617"/>
            <a:ext cx="984650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process generates a 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ranked, planar, partially labeled</a:t>
            </a:r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tree shape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ECDF0-24BA-E1C1-9492-F4B286D3D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55" t="4055"/>
          <a:stretch/>
        </p:blipFill>
        <p:spPr>
          <a:xfrm>
            <a:off x="7206018" y="4534136"/>
            <a:ext cx="1083860" cy="5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0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CRP-Tree generates a </a:t>
            </a:r>
            <a:r>
              <a:rPr lang="en-US" sz="4000" b="1" u="sng" dirty="0">
                <a:solidFill>
                  <a:srgbClr val="C00000"/>
                </a:solidFill>
              </a:rPr>
              <a:t>planar</a:t>
            </a:r>
            <a:r>
              <a:rPr lang="en-US" sz="4000" b="1" dirty="0">
                <a:solidFill>
                  <a:srgbClr val="C00000"/>
                </a:solidFill>
              </a:rPr>
              <a:t>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21579-1B93-5510-2D88-418B288A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08" y="699761"/>
            <a:ext cx="7783585" cy="51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29AE3-F357-D307-5723-0A7A3723F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65"/>
          <a:stretch/>
        </p:blipFill>
        <p:spPr>
          <a:xfrm>
            <a:off x="724279" y="552450"/>
            <a:ext cx="4339040" cy="5753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SARS-CoV-2 Study  early 2020 at Stanford Hospital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20E08-8523-37BC-BF8D-467D044E1B1A}"/>
              </a:ext>
            </a:extLst>
          </p:cNvPr>
          <p:cNvSpPr txBox="1"/>
          <p:nvPr/>
        </p:nvSpPr>
        <p:spPr>
          <a:xfrm>
            <a:off x="7938468" y="5936218"/>
            <a:ext cx="419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Parikh et al., Nature Communications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58C-1E1A-6159-50CD-6D29F36E44B0}"/>
              </a:ext>
            </a:extLst>
          </p:cNvPr>
          <p:cNvSpPr txBox="1"/>
          <p:nvPr/>
        </p:nvSpPr>
        <p:spPr>
          <a:xfrm>
            <a:off x="6268894" y="4109719"/>
            <a:ext cx="4559261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the virus being transmitted 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within ancestries?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07245-586F-2619-873E-C83F781AE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98"/>
          <a:stretch/>
        </p:blipFill>
        <p:spPr>
          <a:xfrm>
            <a:off x="5613779" y="686435"/>
            <a:ext cx="4076131" cy="29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4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Output of CRP-Tree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B2A95-94E0-6F7E-CB28-F6507AE1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32" y="951209"/>
            <a:ext cx="7820168" cy="4737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D31B52-93A6-0DB4-396D-BE402D1959CE}"/>
              </a:ext>
            </a:extLst>
          </p:cNvPr>
          <p:cNvSpPr txBox="1"/>
          <p:nvPr/>
        </p:nvSpPr>
        <p:spPr>
          <a:xfrm>
            <a:off x="545910" y="1746913"/>
            <a:ext cx="4053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three representations contain the same information:</a:t>
            </a:r>
          </a:p>
          <a:p>
            <a:pPr marL="342900" indent="-342900">
              <a:buAutoNum type="arabicParenBoth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color order + attachments</a:t>
            </a:r>
          </a:p>
          <a:p>
            <a:pPr marL="342900" indent="-342900">
              <a:buAutoNum type="arabicParenBoth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of Tables</a:t>
            </a:r>
          </a:p>
          <a:p>
            <a:pPr marL="342900" indent="-342900">
              <a:buAutoNum type="arabicParenBoth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Planar ranked and partially labeled tree</a:t>
            </a:r>
          </a:p>
        </p:txBody>
      </p:sp>
    </p:spTree>
    <p:extLst>
      <p:ext uri="{BB962C8B-B14F-4D97-AF65-F5344CB8AC3E}">
        <p14:creationId xmlns:p14="http://schemas.microsoft.com/office/powerpoint/2010/main" val="330557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DFD43-B643-F274-DAD1-1FB826EE9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52"/>
          <a:stretch/>
        </p:blipFill>
        <p:spPr>
          <a:xfrm>
            <a:off x="2605846" y="930463"/>
            <a:ext cx="6816179" cy="13031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66534" y="89553"/>
            <a:ext cx="11725466" cy="1023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F9A16-F6EA-1250-566D-2EEDAF167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41" b="55740"/>
          <a:stretch/>
        </p:blipFill>
        <p:spPr>
          <a:xfrm>
            <a:off x="2454379" y="930463"/>
            <a:ext cx="1571712" cy="10235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7F831A-8EFF-E8B8-DFC7-EAFD747A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763" y="3060423"/>
            <a:ext cx="9280473" cy="3244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E8CB7C-1730-66E0-5A6D-1E41C5D68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379" y="2088271"/>
            <a:ext cx="6057900" cy="698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2243C8-4774-B66B-6F9C-9FCF365856A6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Properties of the CRP-Tree process</a:t>
            </a:r>
          </a:p>
        </p:txBody>
      </p:sp>
    </p:spTree>
    <p:extLst>
      <p:ext uri="{BB962C8B-B14F-4D97-AF65-F5344CB8AC3E}">
        <p14:creationId xmlns:p14="http://schemas.microsoft.com/office/powerpoint/2010/main" val="1510876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60417-8C27-9F44-A850-E4C80B56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24" y="924081"/>
            <a:ext cx="8917675" cy="53830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ABFC34-8D55-50A6-134F-666D0AE1C76F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Properties of the CRP-Tree process</a:t>
            </a:r>
          </a:p>
        </p:txBody>
      </p:sp>
    </p:spTree>
    <p:extLst>
      <p:ext uri="{BB962C8B-B14F-4D97-AF65-F5344CB8AC3E}">
        <p14:creationId xmlns:p14="http://schemas.microsoft.com/office/powerpoint/2010/main" val="1742526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20191A-6E71-B19E-59EE-73BEF877C753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88F8-B391-B72A-2B5D-05D56DB2C68E}"/>
              </a:ext>
            </a:extLst>
          </p:cNvPr>
          <p:cNvSpPr txBox="1"/>
          <p:nvPr/>
        </p:nvSpPr>
        <p:spPr>
          <a:xfrm>
            <a:off x="1801504" y="1091821"/>
            <a:ext cx="93185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number of same attachments S is a good candidate statistic.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 preferential attachment, we would expect S to be large.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However, we do not observe ``planar” trees.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632EC6-8D2C-A41D-C5FA-417E016E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78" y="3722997"/>
            <a:ext cx="27813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26843-D7C6-E51C-F37B-C90C319BC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23"/>
          <a:stretch/>
        </p:blipFill>
        <p:spPr>
          <a:xfrm>
            <a:off x="3739650" y="4349963"/>
            <a:ext cx="4424150" cy="1122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C7850-DC45-97EB-4FCB-9F9F65E3E734}"/>
              </a:ext>
            </a:extLst>
          </p:cNvPr>
          <p:cNvSpPr txBox="1"/>
          <p:nvPr/>
        </p:nvSpPr>
        <p:spPr>
          <a:xfrm>
            <a:off x="2374710" y="4468218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practice: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4D71A9-D739-4136-AF3F-8191D3B35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58" b="21025"/>
          <a:stretch/>
        </p:blipFill>
        <p:spPr>
          <a:xfrm>
            <a:off x="7162178" y="4448615"/>
            <a:ext cx="3246264" cy="6269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4D448-34AE-47A4-7E81-6E6EA6CB52EF}"/>
              </a:ext>
            </a:extLst>
          </p:cNvPr>
          <p:cNvSpPr txBox="1"/>
          <p:nvPr/>
        </p:nvSpPr>
        <p:spPr>
          <a:xfrm>
            <a:off x="2374710" y="3429000"/>
            <a:ext cx="194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statistic:</a:t>
            </a:r>
          </a:p>
        </p:txBody>
      </p:sp>
    </p:spTree>
    <p:extLst>
      <p:ext uri="{BB962C8B-B14F-4D97-AF65-F5344CB8AC3E}">
        <p14:creationId xmlns:p14="http://schemas.microsoft.com/office/powerpoint/2010/main" val="1719290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66534" y="116385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CRP-Tree Permutation Test (v.1)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733CD-49AD-F6A8-B8EB-450EF4E1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54" y="5036781"/>
            <a:ext cx="3293283" cy="117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34BE1-AEF5-88DA-DF3C-88F5E56D0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1" r="49851" b="50053"/>
          <a:stretch/>
        </p:blipFill>
        <p:spPr>
          <a:xfrm>
            <a:off x="313898" y="1067417"/>
            <a:ext cx="5565818" cy="3549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14E42-4D13-5059-6EC2-FCECBBEBE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91" t="4519" b="5757"/>
          <a:stretch/>
        </p:blipFill>
        <p:spPr>
          <a:xfrm>
            <a:off x="6769290" y="648269"/>
            <a:ext cx="5286138" cy="5691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53A27-5691-43EC-265E-C4373F6E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73" y="4616874"/>
            <a:ext cx="4432543" cy="15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1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66534" y="232012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CRP-Tree Permutation Test (v.2)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D803F-82F6-BD02-62AC-3809B75C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" y="4496866"/>
            <a:ext cx="6171542" cy="1759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34BE1-AEF5-88DA-DF3C-88F5E56D0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2" t="50093" r="56844"/>
          <a:stretch/>
        </p:blipFill>
        <p:spPr>
          <a:xfrm>
            <a:off x="6732896" y="1067417"/>
            <a:ext cx="5145206" cy="4309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313D5-7519-092F-F1DE-D13BF608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1" r="49851" b="50053"/>
          <a:stretch/>
        </p:blipFill>
        <p:spPr>
          <a:xfrm>
            <a:off x="313898" y="1067417"/>
            <a:ext cx="5565818" cy="35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0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5947D-A2F2-5418-BABE-2F4A1B85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30" y="805218"/>
            <a:ext cx="10602101" cy="49623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BB14B3-A495-604A-8F2E-A19A06B565FD}"/>
              </a:ext>
            </a:extLst>
          </p:cNvPr>
          <p:cNvSpPr txBox="1">
            <a:spLocks/>
          </p:cNvSpPr>
          <p:nvPr/>
        </p:nvSpPr>
        <p:spPr>
          <a:xfrm>
            <a:off x="466534" y="232012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Results on Simulations</a:t>
            </a:r>
          </a:p>
        </p:txBody>
      </p:sp>
    </p:spTree>
    <p:extLst>
      <p:ext uri="{BB962C8B-B14F-4D97-AF65-F5344CB8AC3E}">
        <p14:creationId xmlns:p14="http://schemas.microsoft.com/office/powerpoint/2010/main" val="1707393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B14B3-A495-604A-8F2E-A19A06B565FD}"/>
              </a:ext>
            </a:extLst>
          </p:cNvPr>
          <p:cNvSpPr txBox="1">
            <a:spLocks/>
          </p:cNvSpPr>
          <p:nvPr/>
        </p:nvSpPr>
        <p:spPr>
          <a:xfrm>
            <a:off x="466534" y="232012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Results on Simulations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6067A-3A89-9523-F89C-AC3341DA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5" y="918447"/>
            <a:ext cx="9473963" cy="53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0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Breast cancer gene expression data on 98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0CB50-03DF-AA14-6754-E2C2EEB6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77" y="686435"/>
            <a:ext cx="5726342" cy="5614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ACD8B6-109F-6C89-A9EE-162F99DF6396}"/>
              </a:ext>
            </a:extLst>
          </p:cNvPr>
          <p:cNvSpPr txBox="1"/>
          <p:nvPr/>
        </p:nvSpPr>
        <p:spPr>
          <a:xfrm>
            <a:off x="5504944" y="4683882"/>
            <a:ext cx="610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Traits: BRCA mutation, estrogen receptor expression, histological grade, lymphocytic infiltration, angioinvasion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47483-666C-F098-0C5C-925E58F3BA6C}"/>
              </a:ext>
            </a:extLst>
          </p:cNvPr>
          <p:cNvSpPr txBox="1"/>
          <p:nvPr/>
        </p:nvSpPr>
        <p:spPr>
          <a:xfrm>
            <a:off x="8842612" y="5630987"/>
            <a:ext cx="2527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van’t</a:t>
            </a:r>
            <a:r>
              <a:rPr lang="en-US" dirty="0"/>
              <a:t> Veer et al.,  2002</a:t>
            </a:r>
          </a:p>
        </p:txBody>
      </p:sp>
    </p:spTree>
    <p:extLst>
      <p:ext uri="{BB962C8B-B14F-4D97-AF65-F5344CB8AC3E}">
        <p14:creationId xmlns:p14="http://schemas.microsoft.com/office/powerpoint/2010/main" val="204176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Swordtail fish species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596C1-7F7D-88BB-3DBB-115591AC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0" y="992875"/>
            <a:ext cx="10594785" cy="4872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25BFD-9F4B-AF08-2536-6090D62D75D0}"/>
              </a:ext>
            </a:extLst>
          </p:cNvPr>
          <p:cNvSpPr txBox="1"/>
          <p:nvPr/>
        </p:nvSpPr>
        <p:spPr>
          <a:xfrm>
            <a:off x="5304473" y="5859537"/>
            <a:ext cx="688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Preising</a:t>
            </a:r>
            <a:r>
              <a:rPr lang="en-US" dirty="0"/>
              <a:t> et al., </a:t>
            </a:r>
            <a:r>
              <a:rPr lang="en-US" b="0" i="1" dirty="0" err="1">
                <a:solidFill>
                  <a:srgbClr val="73757D"/>
                </a:solidFill>
                <a:effectLst/>
                <a:latin typeface="Gentium Book Basic"/>
              </a:rPr>
              <a:t>bioRxiv</a:t>
            </a:r>
            <a:r>
              <a:rPr lang="en-US" b="0" i="0" dirty="0">
                <a:solidFill>
                  <a:srgbClr val="73757D"/>
                </a:solidFill>
                <a:effectLst/>
                <a:latin typeface="Gentium Book Basic"/>
              </a:rPr>
              <a:t>. </a:t>
            </a:r>
            <a:r>
              <a:rPr lang="en-US" b="0" i="0" dirty="0" err="1">
                <a:solidFill>
                  <a:srgbClr val="73757D"/>
                </a:solidFill>
                <a:effectLst/>
                <a:latin typeface="Gentium Book Basic"/>
              </a:rPr>
              <a:t>doi</a:t>
            </a:r>
            <a:r>
              <a:rPr lang="en-US" b="0" i="0" dirty="0">
                <a:solidFill>
                  <a:srgbClr val="73757D"/>
                </a:solidFill>
                <a:effectLst/>
                <a:latin typeface="Gentium Book Basic"/>
              </a:rPr>
              <a:t>: </a:t>
            </a:r>
            <a:r>
              <a:rPr lang="en-US" b="0" i="0" u="sng" dirty="0">
                <a:solidFill>
                  <a:srgbClr val="2C313F"/>
                </a:solidFill>
                <a:effectLst/>
                <a:latin typeface="Gentium Book Basic"/>
                <a:hlinkClick r:id="rId4"/>
              </a:rPr>
              <a:t>https://doi.org/10.1101/2022.12.24.521833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BD2F4-E3AA-F21C-D1F9-BD3FA6722764}"/>
              </a:ext>
            </a:extLst>
          </p:cNvPr>
          <p:cNvSpPr txBox="1"/>
          <p:nvPr/>
        </p:nvSpPr>
        <p:spPr>
          <a:xfrm>
            <a:off x="636450" y="683641"/>
            <a:ext cx="974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model for studying sexual selection. Females prefer large male body size and “sword” ornament</a:t>
            </a:r>
          </a:p>
        </p:txBody>
      </p:sp>
    </p:spTree>
    <p:extLst>
      <p:ext uri="{BB962C8B-B14F-4D97-AF65-F5344CB8AC3E}">
        <p14:creationId xmlns:p14="http://schemas.microsoft.com/office/powerpoint/2010/main" val="257599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29AE3-F357-D307-5723-0A7A3723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9" y="552450"/>
            <a:ext cx="5194300" cy="5753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SARS-CoV-2 Study  early 2020 at Stanford Hospital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0B369-05AF-F223-F8A8-745CF1514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73"/>
          <a:stretch/>
        </p:blipFill>
        <p:spPr>
          <a:xfrm>
            <a:off x="5761655" y="498982"/>
            <a:ext cx="1887890" cy="2997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20E08-8523-37BC-BF8D-467D044E1B1A}"/>
              </a:ext>
            </a:extLst>
          </p:cNvPr>
          <p:cNvSpPr txBox="1"/>
          <p:nvPr/>
        </p:nvSpPr>
        <p:spPr>
          <a:xfrm>
            <a:off x="7492620" y="5622877"/>
            <a:ext cx="419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Parikh et al., Nature Communications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7F2B-3033-975D-0A9A-65CE3F1B454E}"/>
              </a:ext>
            </a:extLst>
          </p:cNvPr>
          <p:cNvSpPr txBox="1"/>
          <p:nvPr/>
        </p:nvSpPr>
        <p:spPr>
          <a:xfrm>
            <a:off x="6552766" y="727379"/>
            <a:ext cx="5583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severity score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calculated for each infected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according to observed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response. </a:t>
            </a:r>
          </a:p>
        </p:txBody>
      </p:sp>
    </p:spTree>
    <p:extLst>
      <p:ext uri="{BB962C8B-B14F-4D97-AF65-F5344CB8AC3E}">
        <p14:creationId xmlns:p14="http://schemas.microsoft.com/office/powerpoint/2010/main" val="967780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19F1D-CAAA-2144-A4F4-6C8EAF39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18" b="13081"/>
          <a:stretch/>
        </p:blipFill>
        <p:spPr>
          <a:xfrm>
            <a:off x="435428" y="995245"/>
            <a:ext cx="10751457" cy="5255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5C7F2-93EB-7849-AD2C-26B77B0D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57" y="2939654"/>
            <a:ext cx="9144000" cy="33113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CB4D62-158D-C34B-B24C-6E69095C45FD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Trees are usually not directly observed</a:t>
            </a:r>
          </a:p>
        </p:txBody>
      </p:sp>
    </p:spTree>
    <p:extLst>
      <p:ext uri="{BB962C8B-B14F-4D97-AF65-F5344CB8AC3E}">
        <p14:creationId xmlns:p14="http://schemas.microsoft.com/office/powerpoint/2010/main" val="1343327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Yellow fever virus in Brazil in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06C5B-837B-21E1-1CD3-279CC39F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53" y="835353"/>
            <a:ext cx="6481916" cy="5187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13BB3-C903-6520-0A9A-810D7611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498" y="686435"/>
            <a:ext cx="1323812" cy="1008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6EEC9-CE97-2A6E-B500-BA0D6040B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53" y="1317577"/>
            <a:ext cx="5366532" cy="42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90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D8F38-AFA6-068F-99A3-A77F2DFC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119" y="2621713"/>
            <a:ext cx="6447570" cy="34617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445A7A-8DFE-7CE2-6C8F-7FD6561F7138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Reference and R-package CRP-Tree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10C6-21CD-99F2-2484-44CC6755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79" y="846490"/>
            <a:ext cx="7772400" cy="1723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3B391-711D-8CE1-6881-3DBCEC4A6F53}"/>
              </a:ext>
            </a:extLst>
          </p:cNvPr>
          <p:cNvSpPr txBox="1"/>
          <p:nvPr/>
        </p:nvSpPr>
        <p:spPr>
          <a:xfrm>
            <a:off x="410690" y="923163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Preprint: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DD52D-13D1-5ADE-EC2E-DFCA43A8B4D6}"/>
              </a:ext>
            </a:extLst>
          </p:cNvPr>
          <p:cNvSpPr txBox="1"/>
          <p:nvPr/>
        </p:nvSpPr>
        <p:spPr>
          <a:xfrm>
            <a:off x="47233" y="3167390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R-package: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19E84-2C29-92F6-1014-E394C1CD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83" y="3927338"/>
            <a:ext cx="2835038" cy="11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33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5CA838-621C-9549-9776-20C21E2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Trees are usually encoded in </a:t>
            </a:r>
            <a:r>
              <a:rPr lang="en-US" b="1" dirty="0" err="1">
                <a:solidFill>
                  <a:srgbClr val="C00000"/>
                </a:solidFill>
              </a:rPr>
              <a:t>newick</a:t>
            </a:r>
            <a:r>
              <a:rPr lang="en-US" b="1" dirty="0">
                <a:solidFill>
                  <a:srgbClr val="C00000"/>
                </a:solidFill>
              </a:rPr>
              <a:t>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F04D9-3A69-05AE-77BB-F5F3E8D5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690688"/>
            <a:ext cx="1689100" cy="196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25A276-3BE6-CEF5-A15A-DDD624C14E4C}"/>
              </a:ext>
            </a:extLst>
          </p:cNvPr>
          <p:cNvSpPr txBox="1"/>
          <p:nvPr/>
        </p:nvSpPr>
        <p:spPr>
          <a:xfrm>
            <a:off x="2971800" y="2273300"/>
            <a:ext cx="139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(B,(A,C,E),D);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00C14-7649-70C5-F6C9-7C63F7F9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187700"/>
            <a:ext cx="2336800" cy="309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B7E1C4-F993-594A-4DDF-653F1B9E8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628" y="4724400"/>
            <a:ext cx="5978172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1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29AE3-F357-D307-5723-0A7A3723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9" y="552450"/>
            <a:ext cx="5194300" cy="5753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SARS-CoV-2 Study  early 2020 at Stanford Hospital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0B369-05AF-F223-F8A8-745CF1514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73"/>
          <a:stretch/>
        </p:blipFill>
        <p:spPr>
          <a:xfrm>
            <a:off x="5761655" y="498982"/>
            <a:ext cx="1887890" cy="2997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20E08-8523-37BC-BF8D-467D044E1B1A}"/>
              </a:ext>
            </a:extLst>
          </p:cNvPr>
          <p:cNvSpPr txBox="1"/>
          <p:nvPr/>
        </p:nvSpPr>
        <p:spPr>
          <a:xfrm>
            <a:off x="7492620" y="5622877"/>
            <a:ext cx="419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Parikh et al., Nature Communications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77F2B-3033-975D-0A9A-65CE3F1B454E}"/>
              </a:ext>
            </a:extLst>
          </p:cNvPr>
          <p:cNvSpPr txBox="1"/>
          <p:nvPr/>
        </p:nvSpPr>
        <p:spPr>
          <a:xfrm>
            <a:off x="6552766" y="727379"/>
            <a:ext cx="5583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severity score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calculated for each infected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according to observed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response.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887C27-82DC-6B88-031E-0BF5D0A10B03}"/>
              </a:ext>
            </a:extLst>
          </p:cNvPr>
          <p:cNvSpPr txBox="1"/>
          <p:nvPr/>
        </p:nvSpPr>
        <p:spPr>
          <a:xfrm>
            <a:off x="6496008" y="3358417"/>
            <a:ext cx="51943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Are patients infected with similar strains presenting similar disease symptoms?</a:t>
            </a:r>
          </a:p>
        </p:txBody>
      </p:sp>
    </p:spTree>
    <p:extLst>
      <p:ext uri="{BB962C8B-B14F-4D97-AF65-F5344CB8AC3E}">
        <p14:creationId xmlns:p14="http://schemas.microsoft.com/office/powerpoint/2010/main" val="6615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Breast cancer gene expression data on 98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0CB50-03DF-AA14-6754-E2C2EEB6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1" y="781969"/>
            <a:ext cx="5726342" cy="5614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ACD8B6-109F-6C89-A9EE-162F99DF6396}"/>
              </a:ext>
            </a:extLst>
          </p:cNvPr>
          <p:cNvSpPr txBox="1"/>
          <p:nvPr/>
        </p:nvSpPr>
        <p:spPr>
          <a:xfrm>
            <a:off x="6637708" y="2229256"/>
            <a:ext cx="4457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Traits tested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BRCA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Estrogen receptor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Histological 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Lymphocytic infiltration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Angioinvasion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47483-666C-F098-0C5C-925E58F3BA6C}"/>
              </a:ext>
            </a:extLst>
          </p:cNvPr>
          <p:cNvSpPr txBox="1"/>
          <p:nvPr/>
        </p:nvSpPr>
        <p:spPr>
          <a:xfrm>
            <a:off x="7398892" y="5673319"/>
            <a:ext cx="4457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Behr et al, 2020;  </a:t>
            </a:r>
            <a:r>
              <a:rPr lang="en-US" dirty="0" err="1"/>
              <a:t>van’t</a:t>
            </a:r>
            <a:r>
              <a:rPr lang="en-US" dirty="0"/>
              <a:t> Veer et al.,  2002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61F3E-CB2C-5DAD-301A-EB5FA713241E}"/>
              </a:ext>
            </a:extLst>
          </p:cNvPr>
          <p:cNvSpPr txBox="1"/>
          <p:nvPr/>
        </p:nvSpPr>
        <p:spPr>
          <a:xfrm>
            <a:off x="6273423" y="857681"/>
            <a:ext cx="5583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hierarchical tree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constructed from correlation of gene expression data used as “distance”.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CC9DC-B329-3228-0D84-100B7ACD25A8}"/>
              </a:ext>
            </a:extLst>
          </p:cNvPr>
          <p:cNvSpPr txBox="1"/>
          <p:nvPr/>
        </p:nvSpPr>
        <p:spPr>
          <a:xfrm>
            <a:off x="900752" y="2332899"/>
            <a:ext cx="519524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ADB8E-4854-4E17-1D92-0EC056C7AB3B}"/>
              </a:ext>
            </a:extLst>
          </p:cNvPr>
          <p:cNvSpPr txBox="1"/>
          <p:nvPr/>
        </p:nvSpPr>
        <p:spPr>
          <a:xfrm>
            <a:off x="862087" y="4237805"/>
            <a:ext cx="519524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19A57-9F81-EB99-9DFA-C329821C3A34}"/>
              </a:ext>
            </a:extLst>
          </p:cNvPr>
          <p:cNvSpPr txBox="1"/>
          <p:nvPr/>
        </p:nvSpPr>
        <p:spPr>
          <a:xfrm>
            <a:off x="657367" y="6042651"/>
            <a:ext cx="519524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0106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Goal: Statistical test for phylogenetic/tree 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4D285-2B64-609C-235F-19D95EF7DBFF}"/>
              </a:ext>
            </a:extLst>
          </p:cNvPr>
          <p:cNvSpPr txBox="1"/>
          <p:nvPr/>
        </p:nvSpPr>
        <p:spPr>
          <a:xfrm>
            <a:off x="1696278" y="871552"/>
            <a:ext cx="8799443" cy="224676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/>
              <a:t>Phylogenetic Association:</a:t>
            </a:r>
          </a:p>
          <a:p>
            <a:endParaRPr lang="en-US" sz="2800" dirty="0"/>
          </a:p>
          <a:p>
            <a:r>
              <a:rPr lang="en-US" sz="2800" dirty="0"/>
              <a:t>	The tendency of related organisms to share some trait characteristics more than organisms drawn at random from the same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A9AC3-7BDB-B629-D7DD-7A4D89460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83" y="5301839"/>
            <a:ext cx="4520393" cy="10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9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Swordtail fish species, an example in Phylogenetics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596C1-7F7D-88BB-3DBB-115591AC8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6" r="27172" b="7773"/>
          <a:stretch/>
        </p:blipFill>
        <p:spPr>
          <a:xfrm>
            <a:off x="0" y="1370076"/>
            <a:ext cx="5854891" cy="449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25BFD-9F4B-AF08-2536-6090D62D75D0}"/>
              </a:ext>
            </a:extLst>
          </p:cNvPr>
          <p:cNvSpPr txBox="1"/>
          <p:nvPr/>
        </p:nvSpPr>
        <p:spPr>
          <a:xfrm>
            <a:off x="5304473" y="5859537"/>
            <a:ext cx="688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Preising</a:t>
            </a:r>
            <a:r>
              <a:rPr lang="en-US" dirty="0"/>
              <a:t> et al., </a:t>
            </a:r>
            <a:r>
              <a:rPr lang="en-US" b="0" i="1" dirty="0" err="1">
                <a:solidFill>
                  <a:srgbClr val="73757D"/>
                </a:solidFill>
                <a:effectLst/>
                <a:latin typeface="Gentium Book Basic"/>
              </a:rPr>
              <a:t>bioRxiv</a:t>
            </a:r>
            <a:r>
              <a:rPr lang="en-US" b="0" i="0" dirty="0">
                <a:solidFill>
                  <a:srgbClr val="73757D"/>
                </a:solidFill>
                <a:effectLst/>
                <a:latin typeface="Gentium Book Basic"/>
              </a:rPr>
              <a:t>. </a:t>
            </a:r>
            <a:r>
              <a:rPr lang="en-US" b="0" i="0" dirty="0" err="1">
                <a:solidFill>
                  <a:srgbClr val="73757D"/>
                </a:solidFill>
                <a:effectLst/>
                <a:latin typeface="Gentium Book Basic"/>
              </a:rPr>
              <a:t>doi</a:t>
            </a:r>
            <a:r>
              <a:rPr lang="en-US" b="0" i="0" dirty="0">
                <a:solidFill>
                  <a:srgbClr val="73757D"/>
                </a:solidFill>
                <a:effectLst/>
                <a:latin typeface="Gentium Book Basic"/>
              </a:rPr>
              <a:t>: </a:t>
            </a:r>
            <a:r>
              <a:rPr lang="en-US" b="0" i="0" u="sng" dirty="0">
                <a:solidFill>
                  <a:srgbClr val="2C313F"/>
                </a:solidFill>
                <a:effectLst/>
                <a:latin typeface="Gentium Book Basic"/>
                <a:hlinkClick r:id="rId4"/>
              </a:rPr>
              <a:t>https://doi.org/10.1101/2022.12.24.521833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8B02C-8887-8173-D8FA-9B55F1AD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92" t="21885" b="49823"/>
          <a:stretch/>
        </p:blipFill>
        <p:spPr>
          <a:xfrm>
            <a:off x="0" y="4730322"/>
            <a:ext cx="2522347" cy="1378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8ED49-BCA3-E970-D5A2-BFA7ABB6EE97}"/>
              </a:ext>
            </a:extLst>
          </p:cNvPr>
          <p:cNvSpPr txBox="1"/>
          <p:nvPr/>
        </p:nvSpPr>
        <p:spPr>
          <a:xfrm>
            <a:off x="6426295" y="3574381"/>
            <a:ext cx="519430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there a phylogenetic association with body size and sword ornament?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91C5E-8F6B-ADA7-B74C-F53E0D86AF9A}"/>
              </a:ext>
            </a:extLst>
          </p:cNvPr>
          <p:cNvSpPr txBox="1"/>
          <p:nvPr/>
        </p:nvSpPr>
        <p:spPr>
          <a:xfrm>
            <a:off x="4532274" y="1217264"/>
            <a:ext cx="7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98738-01C1-C3FC-7246-3D13018F01A6}"/>
              </a:ext>
            </a:extLst>
          </p:cNvPr>
          <p:cNvSpPr txBox="1"/>
          <p:nvPr/>
        </p:nvSpPr>
        <p:spPr>
          <a:xfrm>
            <a:off x="5304473" y="1124931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  <a:p>
            <a:r>
              <a:rPr lang="en-US" dirty="0"/>
              <a:t>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657A0-E7DF-66A2-4D37-F0264C78345E}"/>
              </a:ext>
            </a:extLst>
          </p:cNvPr>
          <p:cNvSpPr txBox="1"/>
          <p:nvPr/>
        </p:nvSpPr>
        <p:spPr>
          <a:xfrm>
            <a:off x="6972910" y="1309597"/>
            <a:ext cx="464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Swordtail fish is a classic model for studying sexual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believed that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females prefer large male body size and “sword” ornament.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6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BD6309-3F95-8263-D8CC-F9FE9AC8B5BB}"/>
              </a:ext>
            </a:extLst>
          </p:cNvPr>
          <p:cNvSpPr txBox="1">
            <a:spLocks/>
          </p:cNvSpPr>
          <p:nvPr/>
        </p:nvSpPr>
        <p:spPr>
          <a:xfrm>
            <a:off x="410690" y="0"/>
            <a:ext cx="11725466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Yellow fever virus in Brazil in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06C5B-837B-21E1-1CD3-279CC39F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8" y="1027629"/>
            <a:ext cx="6481916" cy="5187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13BB3-C903-6520-0A9A-810D7611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2" y="4085408"/>
            <a:ext cx="1323812" cy="1008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491CD-2C1F-64B8-578E-4257AAC327C0}"/>
              </a:ext>
            </a:extLst>
          </p:cNvPr>
          <p:cNvSpPr txBox="1"/>
          <p:nvPr/>
        </p:nvSpPr>
        <p:spPr>
          <a:xfrm>
            <a:off x="6796259" y="4080101"/>
            <a:ext cx="51943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the virus spreading between human and nonhuman primates?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CD2C9-F9F9-7A31-5FEA-6A5D526776FC}"/>
              </a:ext>
            </a:extLst>
          </p:cNvPr>
          <p:cNvSpPr txBox="1"/>
          <p:nvPr/>
        </p:nvSpPr>
        <p:spPr>
          <a:xfrm>
            <a:off x="7355047" y="904121"/>
            <a:ext cx="43075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YFV is the most severe mosquito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borne infection in South America,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non-human primates and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humans are infected by different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mosquito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Faria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(2018) collected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complete viral genomes from 33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humans and 32 non-human primates.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9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17849</TotalTime>
  <Words>1039</Words>
  <Application>Microsoft Macintosh PowerPoint</Application>
  <PresentationFormat>Widescreen</PresentationFormat>
  <Paragraphs>205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Gentium Book Basic</vt:lpstr>
      <vt:lpstr>Office Theme</vt:lpstr>
      <vt:lpstr>Phylogenetic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Trees are usually encoded in newick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julie palacios</cp:lastModifiedBy>
  <cp:revision>301</cp:revision>
  <cp:lastPrinted>2020-07-23T19:32:21Z</cp:lastPrinted>
  <dcterms:created xsi:type="dcterms:W3CDTF">2019-09-20T04:33:17Z</dcterms:created>
  <dcterms:modified xsi:type="dcterms:W3CDTF">2023-07-14T14:34:50Z</dcterms:modified>
</cp:coreProperties>
</file>